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webextensions/webextension2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4"/>
  </p:notesMasterIdLst>
  <p:sldIdLst>
    <p:sldId id="264" r:id="rId2"/>
    <p:sldId id="265" r:id="rId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  <p15:guide id="3" orient="horz" pos="3861" userDrawn="1">
          <p15:clr>
            <a:srgbClr val="A4A3A4"/>
          </p15:clr>
        </p15:guide>
        <p15:guide id="4" pos="45" userDrawn="1">
          <p15:clr>
            <a:srgbClr val="A4A3A4"/>
          </p15:clr>
        </p15:guide>
        <p15:guide id="5" pos="3696" userDrawn="1">
          <p15:clr>
            <a:srgbClr val="A4A3A4"/>
          </p15:clr>
        </p15:guide>
        <p15:guide id="6" pos="299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798"/>
    <p:restoredTop sz="84741"/>
  </p:normalViewPr>
  <p:slideViewPr>
    <p:cSldViewPr snapToGrid="0" snapToObjects="1" showGuides="1">
      <p:cViewPr varScale="1">
        <p:scale>
          <a:sx n="107" d="100"/>
          <a:sy n="107" d="100"/>
        </p:scale>
        <p:origin x="1280" y="176"/>
      </p:cViewPr>
      <p:guideLst>
        <p:guide orient="horz" pos="2160"/>
        <p:guide pos="2880"/>
        <p:guide orient="horz" pos="3861"/>
        <p:guide pos="45"/>
        <p:guide pos="3696"/>
        <p:guide pos="299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22035D-C176-7A4D-929F-7054343A32BE}" type="datetimeFigureOut">
              <a:rPr kumimoji="1" lang="ja-JP" altLang="en-US" smtClean="0"/>
              <a:t>2020/10/27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C54AC0-6DB5-1C49-8F2C-DC5E7381D0A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29743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C54AC0-6DB5-1C49-8F2C-DC5E7381D0AB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950776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C54AC0-6DB5-1C49-8F2C-DC5E7381D0AB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086819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9879E-4837-AC4B-90E5-6FE622A70FBA}" type="datetimeFigureOut">
              <a:rPr kumimoji="1" lang="ja-JP" altLang="en-US" smtClean="0"/>
              <a:t>2020/10/27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31B459-0113-3A45-BDA9-E827222D3EC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108237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9879E-4837-AC4B-90E5-6FE622A70FBA}" type="datetimeFigureOut">
              <a:rPr kumimoji="1" lang="ja-JP" altLang="en-US" smtClean="0"/>
              <a:t>2020/10/27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31B459-0113-3A45-BDA9-E827222D3EC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697099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9879E-4837-AC4B-90E5-6FE622A70FBA}" type="datetimeFigureOut">
              <a:rPr kumimoji="1" lang="ja-JP" altLang="en-US" smtClean="0"/>
              <a:t>2020/10/27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31B459-0113-3A45-BDA9-E827222D3EC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16805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9879E-4837-AC4B-90E5-6FE622A70FBA}" type="datetimeFigureOut">
              <a:rPr kumimoji="1" lang="ja-JP" altLang="en-US" smtClean="0"/>
              <a:t>2020/10/27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31B459-0113-3A45-BDA9-E827222D3EC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249485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9879E-4837-AC4B-90E5-6FE622A70FBA}" type="datetimeFigureOut">
              <a:rPr kumimoji="1" lang="ja-JP" altLang="en-US" smtClean="0"/>
              <a:t>2020/10/27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31B459-0113-3A45-BDA9-E827222D3EC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38131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9879E-4837-AC4B-90E5-6FE622A70FBA}" type="datetimeFigureOut">
              <a:rPr kumimoji="1" lang="ja-JP" altLang="en-US" smtClean="0"/>
              <a:t>2020/10/27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31B459-0113-3A45-BDA9-E827222D3EC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365301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9879E-4837-AC4B-90E5-6FE622A70FBA}" type="datetimeFigureOut">
              <a:rPr kumimoji="1" lang="ja-JP" altLang="en-US" smtClean="0"/>
              <a:t>2020/10/27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31B459-0113-3A45-BDA9-E827222D3EC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958274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9879E-4837-AC4B-90E5-6FE622A70FBA}" type="datetimeFigureOut">
              <a:rPr kumimoji="1" lang="ja-JP" altLang="en-US" smtClean="0"/>
              <a:t>2020/10/27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31B459-0113-3A45-BDA9-E827222D3EC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47671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9879E-4837-AC4B-90E5-6FE622A70FBA}" type="datetimeFigureOut">
              <a:rPr kumimoji="1" lang="ja-JP" altLang="en-US" smtClean="0"/>
              <a:t>2020/10/27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31B459-0113-3A45-BDA9-E827222D3EC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212378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9879E-4837-AC4B-90E5-6FE622A70FBA}" type="datetimeFigureOut">
              <a:rPr kumimoji="1" lang="ja-JP" altLang="en-US" smtClean="0"/>
              <a:t>2020/10/27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31B459-0113-3A45-BDA9-E827222D3EC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272266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9879E-4837-AC4B-90E5-6FE622A70FBA}" type="datetimeFigureOut">
              <a:rPr kumimoji="1" lang="ja-JP" altLang="en-US" smtClean="0"/>
              <a:t>2020/10/27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31B459-0113-3A45-BDA9-E827222D3EC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832331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F9879E-4837-AC4B-90E5-6FE622A70FBA}" type="datetimeFigureOut">
              <a:rPr kumimoji="1" lang="ja-JP" altLang="en-US" smtClean="0"/>
              <a:t>2020/10/27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31B459-0113-3A45-BDA9-E827222D3EC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003478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1.tiff"/><Relationship Id="rId7" Type="http://schemas.openxmlformats.org/officeDocument/2006/relationships/image" Target="../media/image5.png"/><Relationship Id="rId12" Type="http://schemas.microsoft.com/office/2007/relationships/hdphoto" Target="../media/hdphoto2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tiff"/><Relationship Id="rId11" Type="http://schemas.openxmlformats.org/officeDocument/2006/relationships/image" Target="../media/image8.png"/><Relationship Id="rId5" Type="http://schemas.openxmlformats.org/officeDocument/2006/relationships/image" Target="../media/image3.tiff"/><Relationship Id="rId10" Type="http://schemas.openxmlformats.org/officeDocument/2006/relationships/image" Target="../media/image7.tiff"/><Relationship Id="rId4" Type="http://schemas.openxmlformats.org/officeDocument/2006/relationships/image" Target="../media/image2.tiff"/><Relationship Id="rId9" Type="http://schemas.openxmlformats.org/officeDocument/2006/relationships/image" Target="../media/image6.tiff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microsoft.com/office/2007/relationships/hdphoto" Target="../media/hdphoto2.wdp"/><Relationship Id="rId3" Type="http://schemas.openxmlformats.org/officeDocument/2006/relationships/image" Target="../media/image1.tiff"/><Relationship Id="rId7" Type="http://schemas.openxmlformats.org/officeDocument/2006/relationships/image" Target="../media/image5.png"/><Relationship Id="rId12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tiff"/><Relationship Id="rId11" Type="http://schemas.openxmlformats.org/officeDocument/2006/relationships/image" Target="../media/image9.tiff"/><Relationship Id="rId5" Type="http://schemas.openxmlformats.org/officeDocument/2006/relationships/image" Target="../media/image3.tiff"/><Relationship Id="rId10" Type="http://schemas.openxmlformats.org/officeDocument/2006/relationships/image" Target="../media/image7.tiff"/><Relationship Id="rId4" Type="http://schemas.openxmlformats.org/officeDocument/2006/relationships/image" Target="../media/image2.tiff"/><Relationship Id="rId9" Type="http://schemas.openxmlformats.org/officeDocument/2006/relationships/image" Target="../media/image6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角丸四角形 36">
            <a:extLst>
              <a:ext uri="{FF2B5EF4-FFF2-40B4-BE49-F238E27FC236}">
                <a16:creationId xmlns:a16="http://schemas.microsoft.com/office/drawing/2014/main" id="{837356F3-B5E4-074B-8B49-DF547EF3F6DC}"/>
              </a:ext>
            </a:extLst>
          </p:cNvPr>
          <p:cNvSpPr/>
          <p:nvPr/>
        </p:nvSpPr>
        <p:spPr>
          <a:xfrm>
            <a:off x="2451434" y="2474360"/>
            <a:ext cx="5693376" cy="2752756"/>
          </a:xfrm>
          <a:prstGeom prst="roundRect">
            <a:avLst>
              <a:gd name="adj" fmla="val 5828"/>
            </a:avLst>
          </a:prstGeom>
          <a:noFill/>
          <a:ln w="2540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kumimoji="1" lang="ja-JP" altLang="en-US" sz="2400" dirty="0"/>
          </a:p>
        </p:txBody>
      </p:sp>
      <p:sp>
        <p:nvSpPr>
          <p:cNvPr id="6" name="角丸四角形 5">
            <a:extLst>
              <a:ext uri="{FF2B5EF4-FFF2-40B4-BE49-F238E27FC236}">
                <a16:creationId xmlns:a16="http://schemas.microsoft.com/office/drawing/2014/main" id="{3A007614-D818-9246-82D4-AAC978F7210D}"/>
              </a:ext>
            </a:extLst>
          </p:cNvPr>
          <p:cNvSpPr/>
          <p:nvPr/>
        </p:nvSpPr>
        <p:spPr>
          <a:xfrm>
            <a:off x="676985" y="1428092"/>
            <a:ext cx="1669179" cy="3635398"/>
          </a:xfrm>
          <a:prstGeom prst="roundRect">
            <a:avLst>
              <a:gd name="adj" fmla="val 3595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2400"/>
          </a:p>
        </p:txBody>
      </p:sp>
      <p:sp>
        <p:nvSpPr>
          <p:cNvPr id="7" name="角丸四角形 6">
            <a:extLst>
              <a:ext uri="{FF2B5EF4-FFF2-40B4-BE49-F238E27FC236}">
                <a16:creationId xmlns:a16="http://schemas.microsoft.com/office/drawing/2014/main" id="{38E7B0AF-A36F-064C-BE17-0E8F7A4789AD}"/>
              </a:ext>
            </a:extLst>
          </p:cNvPr>
          <p:cNvSpPr/>
          <p:nvPr/>
        </p:nvSpPr>
        <p:spPr>
          <a:xfrm>
            <a:off x="1082031" y="4846645"/>
            <a:ext cx="859086" cy="408623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lIns="36000" tIns="0" rIns="36000" bIns="0" rtlCol="0" anchor="ctr">
            <a:spAutoFit/>
          </a:bodyPr>
          <a:lstStyle/>
          <a:p>
            <a:pPr algn="ctr"/>
            <a:r>
              <a:rPr kumimoji="1" lang="ja-JP" altLang="en-US" sz="2400" dirty="0"/>
              <a:t>対象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9F8DF0AC-2AD0-FD45-8F82-989A78140EB3}"/>
              </a:ext>
            </a:extLst>
          </p:cNvPr>
          <p:cNvSpPr txBox="1"/>
          <p:nvPr/>
        </p:nvSpPr>
        <p:spPr>
          <a:xfrm>
            <a:off x="1581087" y="2822637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介護</a:t>
            </a:r>
            <a:endParaRPr kumimoji="1" lang="ja-JP" altLang="en-US" sz="2400" dirty="0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E9BD5E40-58E4-2144-9885-0E1D4377CFA8}"/>
              </a:ext>
            </a:extLst>
          </p:cNvPr>
          <p:cNvSpPr txBox="1"/>
          <p:nvPr/>
        </p:nvSpPr>
        <p:spPr>
          <a:xfrm>
            <a:off x="1610800" y="1639839"/>
            <a:ext cx="8159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/>
              <a:t>工業作業</a:t>
            </a:r>
            <a:endParaRPr kumimoji="1" lang="ja-JP" altLang="en-US" sz="2400" dirty="0"/>
          </a:p>
        </p:txBody>
      </p:sp>
      <p:pic>
        <p:nvPicPr>
          <p:cNvPr id="15" name="図 14">
            <a:extLst>
              <a:ext uri="{FF2B5EF4-FFF2-40B4-BE49-F238E27FC236}">
                <a16:creationId xmlns:a16="http://schemas.microsoft.com/office/drawing/2014/main" id="{27F7BD32-508D-324C-BD25-B76FF0CEC74B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682064" y="1496672"/>
            <a:ext cx="1058248" cy="1058248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FFE20C22-0F5B-5241-A8F5-87F7E22A9573}"/>
              </a:ext>
            </a:extLst>
          </p:cNvPr>
          <p:cNvSpPr txBox="1"/>
          <p:nvPr/>
        </p:nvSpPr>
        <p:spPr>
          <a:xfrm>
            <a:off x="1179155" y="3661422"/>
            <a:ext cx="8385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/>
              <a:t>医療</a:t>
            </a:r>
            <a:endParaRPr kumimoji="1" lang="en-US" altLang="ja-JP" sz="2400" dirty="0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C81839D0-8C4A-7846-BD32-A8445333CDCF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</a:blip>
          <a:stretch>
            <a:fillRect/>
          </a:stretch>
        </p:blipFill>
        <p:spPr>
          <a:xfrm>
            <a:off x="1334105" y="3994571"/>
            <a:ext cx="952989" cy="773113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5C3DD039-796F-DE41-B2A1-002335C256BF}"/>
              </a:ext>
            </a:extLst>
          </p:cNvPr>
          <p:cNvPicPr>
            <a:picLocks noChangeAspect="1"/>
          </p:cNvPicPr>
          <p:nvPr/>
        </p:nvPicPr>
        <p:blipFill>
          <a:blip r:embed="rId5">
            <a:grayscl/>
          </a:blip>
          <a:stretch>
            <a:fillRect/>
          </a:stretch>
        </p:blipFill>
        <p:spPr>
          <a:xfrm>
            <a:off x="716916" y="3959926"/>
            <a:ext cx="611891" cy="805120"/>
          </a:xfrm>
          <a:prstGeom prst="rect">
            <a:avLst/>
          </a:prstGeom>
        </p:spPr>
      </p:pic>
      <p:pic>
        <p:nvPicPr>
          <p:cNvPr id="18" name="図 17">
            <a:extLst>
              <a:ext uri="{FF2B5EF4-FFF2-40B4-BE49-F238E27FC236}">
                <a16:creationId xmlns:a16="http://schemas.microsoft.com/office/drawing/2014/main" id="{B098EB8C-1A49-6F48-A756-D4A868F534ED}"/>
              </a:ext>
            </a:extLst>
          </p:cNvPr>
          <p:cNvPicPr>
            <a:picLocks noChangeAspect="1"/>
          </p:cNvPicPr>
          <p:nvPr/>
        </p:nvPicPr>
        <p:blipFill>
          <a:blip r:embed="rId6">
            <a:grayscl/>
          </a:blip>
          <a:stretch>
            <a:fillRect/>
          </a:stretch>
        </p:blipFill>
        <p:spPr>
          <a:xfrm>
            <a:off x="2525989" y="849727"/>
            <a:ext cx="710520" cy="838372"/>
          </a:xfrm>
          <a:prstGeom prst="rect">
            <a:avLst/>
          </a:prstGeom>
        </p:spPr>
      </p:pic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0C97C708-CA2B-FF47-B238-367189995B2B}"/>
              </a:ext>
            </a:extLst>
          </p:cNvPr>
          <p:cNvSpPr txBox="1"/>
          <p:nvPr/>
        </p:nvSpPr>
        <p:spPr>
          <a:xfrm>
            <a:off x="3165548" y="885352"/>
            <a:ext cx="15632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備付</a:t>
            </a:r>
            <a:r>
              <a:rPr kumimoji="1" lang="en-US" altLang="ja-JP" sz="2400" dirty="0"/>
              <a:t>/HMD</a:t>
            </a:r>
          </a:p>
          <a:p>
            <a:r>
              <a:rPr kumimoji="1" lang="ja-JP" altLang="en-US" sz="2400"/>
              <a:t>のカメラ</a:t>
            </a:r>
            <a:endParaRPr kumimoji="1" lang="ja-JP" altLang="en-US" sz="2400" dirty="0"/>
          </a:p>
        </p:txBody>
      </p:sp>
      <p:cxnSp>
        <p:nvCxnSpPr>
          <p:cNvPr id="24" name="カギ線コネクタ 23">
            <a:extLst>
              <a:ext uri="{FF2B5EF4-FFF2-40B4-BE49-F238E27FC236}">
                <a16:creationId xmlns:a16="http://schemas.microsoft.com/office/drawing/2014/main" id="{0C804629-2700-7B43-842C-397D71108FCC}"/>
              </a:ext>
            </a:extLst>
          </p:cNvPr>
          <p:cNvCxnSpPr>
            <a:cxnSpLocks/>
            <a:stCxn id="6" idx="0"/>
          </p:cNvCxnSpPr>
          <p:nvPr/>
        </p:nvCxnSpPr>
        <p:spPr>
          <a:xfrm rot="5400000" flipH="1" flipV="1">
            <a:off x="1977984" y="813735"/>
            <a:ext cx="147948" cy="1080767"/>
          </a:xfrm>
          <a:prstGeom prst="bentConnector2">
            <a:avLst/>
          </a:prstGeom>
          <a:ln w="38100">
            <a:solidFill>
              <a:schemeClr val="tx1"/>
            </a:solidFill>
            <a:headEnd type="non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DD2B053E-86F0-A84B-B2C9-CD2BA1AFC7F7}"/>
              </a:ext>
            </a:extLst>
          </p:cNvPr>
          <p:cNvSpPr txBox="1"/>
          <p:nvPr/>
        </p:nvSpPr>
        <p:spPr>
          <a:xfrm>
            <a:off x="861706" y="847140"/>
            <a:ext cx="17572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(1)</a:t>
            </a:r>
            <a:r>
              <a:rPr kumimoji="1" lang="ja-JP" altLang="en-US" sz="2400" dirty="0"/>
              <a:t>映像取得</a:t>
            </a:r>
            <a:endParaRPr kumimoji="1" lang="en-US" altLang="ja-JP" sz="2400" dirty="0"/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F683D7E6-A54A-BD44-9101-708C9E7D6E86}"/>
              </a:ext>
            </a:extLst>
          </p:cNvPr>
          <p:cNvSpPr txBox="1"/>
          <p:nvPr/>
        </p:nvSpPr>
        <p:spPr>
          <a:xfrm>
            <a:off x="6661875" y="968477"/>
            <a:ext cx="19002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/>
              <a:t>詰め所</a:t>
            </a:r>
            <a:r>
              <a:rPr kumimoji="1" lang="en-US" altLang="ja-JP" sz="2400" dirty="0"/>
              <a:t>/ HMD</a:t>
            </a:r>
            <a:r>
              <a:rPr kumimoji="1" lang="ja-JP" altLang="en-US" sz="2400"/>
              <a:t>装着者</a:t>
            </a:r>
            <a:endParaRPr kumimoji="1" lang="ja-JP" altLang="en-US" sz="2400" dirty="0"/>
          </a:p>
        </p:txBody>
      </p:sp>
      <p:pic>
        <p:nvPicPr>
          <p:cNvPr id="31" name="図 30">
            <a:extLst>
              <a:ext uri="{FF2B5EF4-FFF2-40B4-BE49-F238E27FC236}">
                <a16:creationId xmlns:a16="http://schemas.microsoft.com/office/drawing/2014/main" id="{7739EEF7-698D-6041-AC6B-9E2C367E8908}"/>
              </a:ext>
            </a:extLst>
          </p:cNvPr>
          <p:cNvPicPr>
            <a:picLocks noChangeAspect="1"/>
          </p:cNvPicPr>
          <p:nvPr/>
        </p:nvPicPr>
        <p:blipFill>
          <a:blip r:embed="rId7">
            <a:grayscl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4436" b="96578" l="9398" r="89850">
                        <a14:foregroundMark x1="20113" y1="22307" x2="20113" y2="22307"/>
                        <a14:foregroundMark x1="21617" y1="19772" x2="21617" y2="19772"/>
                        <a14:foregroundMark x1="37406" y1="91255" x2="37406" y2="91255"/>
                        <a14:foregroundMark x1="38346" y1="96578" x2="38346" y2="96578"/>
                        <a14:foregroundMark x1="32707" y1="16984" x2="32707" y2="16984"/>
                        <a14:foregroundMark x1="41917" y1="13561" x2="41917" y2="13561"/>
                        <a14:foregroundMark x1="48496" y1="15082" x2="48496" y2="15082"/>
                        <a14:foregroundMark x1="48496" y1="15082" x2="48496" y2="15082"/>
                        <a14:foregroundMark x1="56955" y1="17997" x2="56955" y2="17997"/>
                        <a14:foregroundMark x1="43797" y1="11660" x2="43797" y2="11660"/>
                        <a14:foregroundMark x1="45301" y1="11660" x2="45301" y2="11660"/>
                        <a14:foregroundMark x1="53571" y1="17997" x2="53571" y2="17997"/>
                        <a14:foregroundMark x1="40602" y1="29531" x2="40602" y2="29531"/>
                        <a14:foregroundMark x1="36466" y1="32700" x2="36466" y2="32700"/>
                        <a14:foregroundMark x1="33647" y1="34854" x2="33647" y2="34854"/>
                        <a14:foregroundMark x1="32143" y1="41191" x2="32143" y2="41191"/>
                        <a14:foregroundMark x1="28008" y1="39924" x2="28008" y2="39924"/>
                        <a14:foregroundMark x1="21992" y1="42712" x2="21992" y2="42712"/>
                        <a14:foregroundMark x1="28571" y1="39924" x2="28571" y2="39924"/>
                        <a14:foregroundMark x1="62030" y1="37009" x2="62030" y2="37009"/>
                        <a14:foregroundMark x1="68045" y1="38276" x2="68045" y2="38276"/>
                        <a14:foregroundMark x1="76316" y1="34601" x2="76316" y2="34601"/>
                        <a14:foregroundMark x1="75940" y1="31686" x2="75940" y2="31686"/>
                        <a14:foregroundMark x1="78195" y1="28264" x2="78195" y2="28264"/>
                        <a14:foregroundMark x1="78195" y1="19518" x2="78195" y2="19518"/>
                        <a14:foregroundMark x1="69925" y1="16096" x2="69925" y2="16096"/>
                        <a14:foregroundMark x1="57331" y1="13181" x2="57331" y2="13181"/>
                        <a14:foregroundMark x1="20677" y1="44867" x2="20677" y2="44867"/>
                        <a14:foregroundMark x1="20677" y1="48035" x2="20677" y2="48035"/>
                        <a14:foregroundMark x1="16917" y1="19772" x2="16917" y2="19772"/>
                        <a14:foregroundMark x1="41917" y1="5450" x2="41917" y2="5450"/>
                        <a14:foregroundMark x1="46241" y1="5703" x2="44737" y2="5450"/>
                        <a14:foregroundMark x1="44361" y1="4436" x2="44361" y2="4436"/>
                        <a14:backgroundMark x1="2068" y1="62484" x2="2068" y2="62484"/>
                        <a14:backgroundMark x1="6579" y1="64005" x2="9962" y2="64385"/>
                        <a14:backgroundMark x1="15414" y1="64005" x2="14098" y2="54246"/>
                        <a14:backgroundMark x1="13722" y1="60583" x2="23872" y2="65019"/>
                        <a14:backgroundMark x1="23872" y1="64639" x2="3947" y2="891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16408" y="849727"/>
            <a:ext cx="710520" cy="901333"/>
          </a:xfrm>
          <a:prstGeom prst="rect">
            <a:avLst/>
          </a:prstGeom>
        </p:spPr>
      </p:pic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10690DAC-E20D-2143-A9B5-C58F29F17C8D}"/>
              </a:ext>
            </a:extLst>
          </p:cNvPr>
          <p:cNvSpPr txBox="1"/>
          <p:nvPr/>
        </p:nvSpPr>
        <p:spPr>
          <a:xfrm>
            <a:off x="5046359" y="906446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映像</a:t>
            </a:r>
            <a:endParaRPr kumimoji="1" lang="en-US" altLang="ja-JP" sz="2400" dirty="0"/>
          </a:p>
        </p:txBody>
      </p:sp>
      <p:pic>
        <p:nvPicPr>
          <p:cNvPr id="38" name="図 37">
            <a:extLst>
              <a:ext uri="{FF2B5EF4-FFF2-40B4-BE49-F238E27FC236}">
                <a16:creationId xmlns:a16="http://schemas.microsoft.com/office/drawing/2014/main" id="{8C0CD791-9FBF-B049-B3E5-582DC2DFE9B1}"/>
              </a:ext>
            </a:extLst>
          </p:cNvPr>
          <p:cNvPicPr>
            <a:picLocks noChangeAspect="1"/>
          </p:cNvPicPr>
          <p:nvPr/>
        </p:nvPicPr>
        <p:blipFill>
          <a:blip r:embed="rId9">
            <a:grayscl/>
          </a:blip>
          <a:stretch>
            <a:fillRect/>
          </a:stretch>
        </p:blipFill>
        <p:spPr>
          <a:xfrm>
            <a:off x="4283402" y="3326616"/>
            <a:ext cx="1145806" cy="999716"/>
          </a:xfrm>
          <a:prstGeom prst="rect">
            <a:avLst/>
          </a:prstGeom>
        </p:spPr>
      </p:pic>
      <p:pic>
        <p:nvPicPr>
          <p:cNvPr id="39" name="図 38">
            <a:extLst>
              <a:ext uri="{FF2B5EF4-FFF2-40B4-BE49-F238E27FC236}">
                <a16:creationId xmlns:a16="http://schemas.microsoft.com/office/drawing/2014/main" id="{E7910CB4-0F24-AA48-8C8F-F76142779AD4}"/>
              </a:ext>
            </a:extLst>
          </p:cNvPr>
          <p:cNvPicPr>
            <a:picLocks noChangeAspect="1"/>
          </p:cNvPicPr>
          <p:nvPr/>
        </p:nvPicPr>
        <p:blipFill>
          <a:blip r:embed="rId10">
            <a:grayscl/>
          </a:blip>
          <a:stretch>
            <a:fillRect/>
          </a:stretch>
        </p:blipFill>
        <p:spPr>
          <a:xfrm>
            <a:off x="4959782" y="3867535"/>
            <a:ext cx="989903" cy="989903"/>
          </a:xfrm>
          <a:prstGeom prst="rect">
            <a:avLst/>
          </a:prstGeom>
        </p:spPr>
      </p:pic>
      <p:sp>
        <p:nvSpPr>
          <p:cNvPr id="40" name="角丸四角形 39">
            <a:extLst>
              <a:ext uri="{FF2B5EF4-FFF2-40B4-BE49-F238E27FC236}">
                <a16:creationId xmlns:a16="http://schemas.microsoft.com/office/drawing/2014/main" id="{E0CCE544-5CA8-9A41-A689-FFE3EE850963}"/>
              </a:ext>
            </a:extLst>
          </p:cNvPr>
          <p:cNvSpPr/>
          <p:nvPr/>
        </p:nvSpPr>
        <p:spPr>
          <a:xfrm>
            <a:off x="6343557" y="2738662"/>
            <a:ext cx="1927719" cy="91940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kumimoji="1" lang="ja-JP" altLang="en-US" sz="2400"/>
              <a:t>テーマ②④</a:t>
            </a:r>
            <a:endParaRPr kumimoji="1" lang="en-US" altLang="ja-JP" sz="2400" dirty="0"/>
          </a:p>
          <a:p>
            <a:pPr algn="ctr"/>
            <a:r>
              <a:rPr kumimoji="1" lang="ja-JP" altLang="en-US" sz="2400"/>
              <a:t>異常対処</a:t>
            </a:r>
            <a:endParaRPr kumimoji="1" lang="ja-JP" altLang="en-US" sz="2400" dirty="0"/>
          </a:p>
        </p:txBody>
      </p:sp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43CF10B1-8485-D74D-83C5-C632772C2CF4}"/>
              </a:ext>
            </a:extLst>
          </p:cNvPr>
          <p:cNvSpPr txBox="1"/>
          <p:nvPr/>
        </p:nvSpPr>
        <p:spPr>
          <a:xfrm>
            <a:off x="2550065" y="4755666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解析結果</a:t>
            </a:r>
          </a:p>
        </p:txBody>
      </p:sp>
      <p:sp>
        <p:nvSpPr>
          <p:cNvPr id="42" name="角丸四角形 41">
            <a:extLst>
              <a:ext uri="{FF2B5EF4-FFF2-40B4-BE49-F238E27FC236}">
                <a16:creationId xmlns:a16="http://schemas.microsoft.com/office/drawing/2014/main" id="{1311734E-A29A-DB4E-8404-F0E86B0C011B}"/>
              </a:ext>
            </a:extLst>
          </p:cNvPr>
          <p:cNvSpPr/>
          <p:nvPr/>
        </p:nvSpPr>
        <p:spPr>
          <a:xfrm>
            <a:off x="2512329" y="2738662"/>
            <a:ext cx="1599572" cy="1328023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kumimoji="1" lang="ja-JP" altLang="en-US" sz="2400"/>
              <a:t>テーマ</a:t>
            </a:r>
            <a:r>
              <a:rPr kumimoji="1" lang="en-US" altLang="ja-JP" sz="2400" dirty="0"/>
              <a:t>① </a:t>
            </a:r>
          </a:p>
          <a:p>
            <a:pPr algn="ctr"/>
            <a:r>
              <a:rPr kumimoji="1" lang="en-US" altLang="ja-JP" sz="2400" dirty="0"/>
              <a:t>AI</a:t>
            </a:r>
            <a:r>
              <a:rPr kumimoji="1" lang="ja-JP" altLang="en-US" sz="2400" dirty="0"/>
              <a:t>による</a:t>
            </a:r>
            <a:endParaRPr kumimoji="1" lang="en-US" altLang="ja-JP" sz="2400" dirty="0"/>
          </a:p>
          <a:p>
            <a:pPr algn="ctr"/>
            <a:r>
              <a:rPr kumimoji="1" lang="ja-JP" altLang="en-US" sz="2400" dirty="0"/>
              <a:t>危険同定</a:t>
            </a:r>
            <a:endParaRPr kumimoji="1" lang="en-US" altLang="ja-JP" sz="2400" dirty="0"/>
          </a:p>
        </p:txBody>
      </p: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AE45F594-86E5-B148-95C1-B29FD7FEE583}"/>
              </a:ext>
            </a:extLst>
          </p:cNvPr>
          <p:cNvSpPr txBox="1"/>
          <p:nvPr/>
        </p:nvSpPr>
        <p:spPr>
          <a:xfrm>
            <a:off x="2881249" y="1768385"/>
            <a:ext cx="19247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dirty="0"/>
              <a:t>(2)</a:t>
            </a:r>
            <a:r>
              <a:rPr kumimoji="1" lang="ja-JP" altLang="en-US" sz="2400"/>
              <a:t>映像解析</a:t>
            </a:r>
            <a:endParaRPr kumimoji="1" lang="en-US" altLang="ja-JP" sz="2400" dirty="0"/>
          </a:p>
        </p:txBody>
      </p:sp>
      <p:sp>
        <p:nvSpPr>
          <p:cNvPr id="46" name="テキスト ボックス 45">
            <a:extLst>
              <a:ext uri="{FF2B5EF4-FFF2-40B4-BE49-F238E27FC236}">
                <a16:creationId xmlns:a16="http://schemas.microsoft.com/office/drawing/2014/main" id="{D941BA32-A423-8C42-AA5E-AAD68BE53004}"/>
              </a:ext>
            </a:extLst>
          </p:cNvPr>
          <p:cNvSpPr txBox="1"/>
          <p:nvPr/>
        </p:nvSpPr>
        <p:spPr>
          <a:xfrm>
            <a:off x="4028619" y="2757104"/>
            <a:ext cx="23727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(3)</a:t>
            </a:r>
            <a:r>
              <a:rPr kumimoji="1" lang="ja-JP" altLang="en-US" sz="2400"/>
              <a:t>検出した危険</a:t>
            </a:r>
            <a:endParaRPr kumimoji="1" lang="ja-JP" altLang="en-US" sz="2400" dirty="0"/>
          </a:p>
        </p:txBody>
      </p:sp>
      <p:sp>
        <p:nvSpPr>
          <p:cNvPr id="48" name="テキスト ボックス 47">
            <a:extLst>
              <a:ext uri="{FF2B5EF4-FFF2-40B4-BE49-F238E27FC236}">
                <a16:creationId xmlns:a16="http://schemas.microsoft.com/office/drawing/2014/main" id="{FBB4C20C-3386-1C42-A373-C8DD04E21333}"/>
              </a:ext>
            </a:extLst>
          </p:cNvPr>
          <p:cNvSpPr txBox="1"/>
          <p:nvPr/>
        </p:nvSpPr>
        <p:spPr>
          <a:xfrm>
            <a:off x="6551204" y="4754154"/>
            <a:ext cx="1484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解析結果</a:t>
            </a:r>
            <a:r>
              <a:rPr kumimoji="1" lang="en-US" altLang="ja-JP" sz="2400" dirty="0"/>
              <a:t> </a:t>
            </a:r>
          </a:p>
        </p:txBody>
      </p:sp>
      <p:cxnSp>
        <p:nvCxnSpPr>
          <p:cNvPr id="56" name="直線矢印コネクタ 55"/>
          <p:cNvCxnSpPr>
            <a:cxnSpLocks/>
            <a:stCxn id="19" idx="3"/>
            <a:endCxn id="31" idx="1"/>
          </p:cNvCxnSpPr>
          <p:nvPr/>
        </p:nvCxnSpPr>
        <p:spPr>
          <a:xfrm flipV="1">
            <a:off x="4728796" y="1300394"/>
            <a:ext cx="1387612" cy="457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sysDash"/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直線矢印コネクタ 58"/>
          <p:cNvCxnSpPr/>
          <p:nvPr/>
        </p:nvCxnSpPr>
        <p:spPr>
          <a:xfrm flipH="1" flipV="1">
            <a:off x="6471668" y="1746365"/>
            <a:ext cx="11957" cy="1083905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0" name="直線矢印コネクタ 79"/>
          <p:cNvCxnSpPr/>
          <p:nvPr/>
        </p:nvCxnSpPr>
        <p:spPr>
          <a:xfrm flipH="1">
            <a:off x="2921417" y="1742861"/>
            <a:ext cx="865" cy="995799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カギ線コネクタ 85">
            <a:extLst>
              <a:ext uri="{FF2B5EF4-FFF2-40B4-BE49-F238E27FC236}">
                <a16:creationId xmlns:a16="http://schemas.microsoft.com/office/drawing/2014/main" id="{0C804629-2700-7B43-842C-397D71108FCC}"/>
              </a:ext>
            </a:extLst>
          </p:cNvPr>
          <p:cNvCxnSpPr>
            <a:cxnSpLocks/>
          </p:cNvCxnSpPr>
          <p:nvPr/>
        </p:nvCxnSpPr>
        <p:spPr>
          <a:xfrm rot="16200000" flipH="1">
            <a:off x="3542502" y="3824867"/>
            <a:ext cx="488746" cy="903801"/>
          </a:xfrm>
          <a:prstGeom prst="bentConnector2">
            <a:avLst/>
          </a:prstGeom>
          <a:ln w="38100">
            <a:solidFill>
              <a:schemeClr val="tx1"/>
            </a:solidFill>
            <a:prstDash val="sysDot"/>
            <a:headEnd type="non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テキスト ボックス 91">
            <a:extLst>
              <a:ext uri="{FF2B5EF4-FFF2-40B4-BE49-F238E27FC236}">
                <a16:creationId xmlns:a16="http://schemas.microsoft.com/office/drawing/2014/main" id="{43CF10B1-8485-D74D-83C5-C632772C2CF4}"/>
              </a:ext>
            </a:extLst>
          </p:cNvPr>
          <p:cNvSpPr txBox="1"/>
          <p:nvPr/>
        </p:nvSpPr>
        <p:spPr>
          <a:xfrm>
            <a:off x="3321403" y="4082635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映像</a:t>
            </a:r>
            <a:endParaRPr kumimoji="1" lang="en-US" altLang="ja-JP" sz="2400" dirty="0"/>
          </a:p>
        </p:txBody>
      </p:sp>
      <p:cxnSp>
        <p:nvCxnSpPr>
          <p:cNvPr id="93" name="直線矢印コネクタ 92"/>
          <p:cNvCxnSpPr>
            <a:cxnSpLocks/>
          </p:cNvCxnSpPr>
          <p:nvPr/>
        </p:nvCxnSpPr>
        <p:spPr>
          <a:xfrm>
            <a:off x="4021967" y="3257355"/>
            <a:ext cx="229439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9" name="カギ線コネクタ 98">
            <a:extLst>
              <a:ext uri="{FF2B5EF4-FFF2-40B4-BE49-F238E27FC236}">
                <a16:creationId xmlns:a16="http://schemas.microsoft.com/office/drawing/2014/main" id="{0C804629-2700-7B43-842C-397D71108FCC}"/>
              </a:ext>
            </a:extLst>
          </p:cNvPr>
          <p:cNvCxnSpPr>
            <a:cxnSpLocks/>
          </p:cNvCxnSpPr>
          <p:nvPr/>
        </p:nvCxnSpPr>
        <p:spPr>
          <a:xfrm rot="10800000">
            <a:off x="3127618" y="4066687"/>
            <a:ext cx="1063892" cy="664474"/>
          </a:xfrm>
          <a:prstGeom prst="bentConnector3">
            <a:avLst>
              <a:gd name="adj1" fmla="val 99420"/>
            </a:avLst>
          </a:prstGeom>
          <a:ln w="38100">
            <a:solidFill>
              <a:schemeClr val="tx1"/>
            </a:solidFill>
            <a:prstDash val="sysDot"/>
            <a:headEnd type="non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カギ線コネクタ 120">
            <a:extLst>
              <a:ext uri="{FF2B5EF4-FFF2-40B4-BE49-F238E27FC236}">
                <a16:creationId xmlns:a16="http://schemas.microsoft.com/office/drawing/2014/main" id="{0C804629-2700-7B43-842C-397D71108FCC}"/>
              </a:ext>
            </a:extLst>
          </p:cNvPr>
          <p:cNvCxnSpPr>
            <a:cxnSpLocks/>
          </p:cNvCxnSpPr>
          <p:nvPr/>
        </p:nvCxnSpPr>
        <p:spPr>
          <a:xfrm rot="10800000" flipV="1">
            <a:off x="5923929" y="3658281"/>
            <a:ext cx="1304797" cy="864124"/>
          </a:xfrm>
          <a:prstGeom prst="bentConnector3">
            <a:avLst>
              <a:gd name="adj1" fmla="val -2560"/>
            </a:avLst>
          </a:prstGeom>
          <a:ln w="38100">
            <a:solidFill>
              <a:schemeClr val="tx1"/>
            </a:solidFill>
            <a:prstDash val="sysDot"/>
            <a:headEnd type="non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カギ線コネクタ 121">
            <a:extLst>
              <a:ext uri="{FF2B5EF4-FFF2-40B4-BE49-F238E27FC236}">
                <a16:creationId xmlns:a16="http://schemas.microsoft.com/office/drawing/2014/main" id="{0C804629-2700-7B43-842C-397D71108FCC}"/>
              </a:ext>
            </a:extLst>
          </p:cNvPr>
          <p:cNvCxnSpPr>
            <a:cxnSpLocks/>
          </p:cNvCxnSpPr>
          <p:nvPr/>
        </p:nvCxnSpPr>
        <p:spPr>
          <a:xfrm flipV="1">
            <a:off x="5961228" y="3672960"/>
            <a:ext cx="1517375" cy="1082706"/>
          </a:xfrm>
          <a:prstGeom prst="bentConnector3">
            <a:avLst>
              <a:gd name="adj1" fmla="val 99716"/>
            </a:avLst>
          </a:prstGeom>
          <a:ln w="38100">
            <a:solidFill>
              <a:schemeClr val="tx1"/>
            </a:solidFill>
            <a:prstDash val="sysDot"/>
            <a:headEnd type="non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テキスト ボックス 129">
            <a:extLst>
              <a:ext uri="{FF2B5EF4-FFF2-40B4-BE49-F238E27FC236}">
                <a16:creationId xmlns:a16="http://schemas.microsoft.com/office/drawing/2014/main" id="{FBB4C20C-3386-1C42-A373-C8DD04E21333}"/>
              </a:ext>
            </a:extLst>
          </p:cNvPr>
          <p:cNvSpPr txBox="1"/>
          <p:nvPr/>
        </p:nvSpPr>
        <p:spPr>
          <a:xfrm>
            <a:off x="5868441" y="4046534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検出情報</a:t>
            </a:r>
            <a:endParaRPr kumimoji="1" lang="en-US" altLang="ja-JP" sz="2400" dirty="0"/>
          </a:p>
        </p:txBody>
      </p:sp>
      <p:sp>
        <p:nvSpPr>
          <p:cNvPr id="138" name="テキスト ボックス 137">
            <a:extLst>
              <a:ext uri="{FF2B5EF4-FFF2-40B4-BE49-F238E27FC236}">
                <a16:creationId xmlns:a16="http://schemas.microsoft.com/office/drawing/2014/main" id="{0193567D-C46F-B944-9A9A-EEDB77B7C11B}"/>
              </a:ext>
            </a:extLst>
          </p:cNvPr>
          <p:cNvSpPr txBox="1"/>
          <p:nvPr/>
        </p:nvSpPr>
        <p:spPr>
          <a:xfrm>
            <a:off x="6551204" y="1976200"/>
            <a:ext cx="1791818" cy="738664"/>
          </a:xfrm>
          <a:prstGeom prst="rect">
            <a:avLst/>
          </a:prstGeom>
          <a:solidFill>
            <a:schemeClr val="bg1"/>
          </a:solidFill>
        </p:spPr>
        <p:txBody>
          <a:bodyPr wrap="square" tIns="0" rIns="36000" bIns="0" rtlCol="0">
            <a:normAutofit/>
          </a:bodyPr>
          <a:lstStyle/>
          <a:p>
            <a:r>
              <a:rPr kumimoji="1" lang="en-US" altLang="ja-JP" sz="2400" dirty="0"/>
              <a:t>(4)</a:t>
            </a:r>
            <a:r>
              <a:rPr kumimoji="1" lang="ja-JP" altLang="en-US" sz="2400" dirty="0"/>
              <a:t>作業指示</a:t>
            </a:r>
            <a:r>
              <a:rPr kumimoji="1" lang="en-US" altLang="ja-JP" sz="2400" dirty="0"/>
              <a:t>, </a:t>
            </a:r>
            <a:r>
              <a:rPr kumimoji="1" lang="ja-JP" altLang="en-US" sz="2400" dirty="0"/>
              <a:t>注意喚起</a:t>
            </a:r>
            <a:endParaRPr kumimoji="1" lang="en-US" altLang="ja-JP" sz="2400" dirty="0"/>
          </a:p>
        </p:txBody>
      </p:sp>
      <p:sp>
        <p:nvSpPr>
          <p:cNvPr id="44" name="テキスト ボックス 43">
            <a:extLst>
              <a:ext uri="{FF2B5EF4-FFF2-40B4-BE49-F238E27FC236}">
                <a16:creationId xmlns:a16="http://schemas.microsoft.com/office/drawing/2014/main" id="{F6BA51E5-8E2B-764E-86F5-B2B26CB1D288}"/>
              </a:ext>
            </a:extLst>
          </p:cNvPr>
          <p:cNvSpPr txBox="1"/>
          <p:nvPr/>
        </p:nvSpPr>
        <p:spPr>
          <a:xfrm>
            <a:off x="4107845" y="4788311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コンピュータ</a:t>
            </a:r>
            <a:endParaRPr kumimoji="1" lang="en-US" altLang="ja-JP" sz="2400" dirty="0"/>
          </a:p>
        </p:txBody>
      </p:sp>
      <p:sp>
        <p:nvSpPr>
          <p:cNvPr id="49" name="角丸四角形 48">
            <a:extLst>
              <a:ext uri="{FF2B5EF4-FFF2-40B4-BE49-F238E27FC236}">
                <a16:creationId xmlns:a16="http://schemas.microsoft.com/office/drawing/2014/main" id="{C3F7BC0A-8DE1-DD45-929E-BF156A026970}"/>
              </a:ext>
            </a:extLst>
          </p:cNvPr>
          <p:cNvSpPr/>
          <p:nvPr/>
        </p:nvSpPr>
        <p:spPr>
          <a:xfrm>
            <a:off x="3294814" y="2255574"/>
            <a:ext cx="2870185" cy="408623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lIns="36000" tIns="0" rIns="36000" bIns="0" rtlCol="0" anchor="ctr">
            <a:spAutoFit/>
          </a:bodyPr>
          <a:lstStyle/>
          <a:p>
            <a:pPr algn="ctr"/>
            <a:r>
              <a:rPr kumimoji="1" lang="ja-JP" altLang="en-US" sz="2400"/>
              <a:t>作業管理システム③</a:t>
            </a:r>
            <a:endParaRPr kumimoji="1" lang="ja-JP" altLang="en-US" sz="2400" dirty="0"/>
          </a:p>
        </p:txBody>
      </p:sp>
      <p:pic>
        <p:nvPicPr>
          <p:cNvPr id="1026" name="Picture 2" descr="介護のイラスト「車椅子のおじいさん」 | かわいいフリー素材集 いらすとや">
            <a:extLst>
              <a:ext uri="{FF2B5EF4-FFF2-40B4-BE49-F238E27FC236}">
                <a16:creationId xmlns:a16="http://schemas.microsoft.com/office/drawing/2014/main" id="{7F4EC927-CE20-8843-9F28-D1EAFC80AB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521" y="2511126"/>
            <a:ext cx="873565" cy="1014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49282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角丸四角形 36">
            <a:extLst>
              <a:ext uri="{FF2B5EF4-FFF2-40B4-BE49-F238E27FC236}">
                <a16:creationId xmlns:a16="http://schemas.microsoft.com/office/drawing/2014/main" id="{837356F3-B5E4-074B-8B49-DF547EF3F6DC}"/>
              </a:ext>
            </a:extLst>
          </p:cNvPr>
          <p:cNvSpPr/>
          <p:nvPr/>
        </p:nvSpPr>
        <p:spPr>
          <a:xfrm>
            <a:off x="2451434" y="2474360"/>
            <a:ext cx="5693376" cy="2752756"/>
          </a:xfrm>
          <a:prstGeom prst="roundRect">
            <a:avLst>
              <a:gd name="adj" fmla="val 5828"/>
            </a:avLst>
          </a:prstGeom>
          <a:noFill/>
          <a:ln w="2540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kumimoji="1" lang="ja-JP" altLang="en-US" sz="2400" dirty="0"/>
          </a:p>
        </p:txBody>
      </p:sp>
      <p:sp>
        <p:nvSpPr>
          <p:cNvPr id="6" name="角丸四角形 5">
            <a:extLst>
              <a:ext uri="{FF2B5EF4-FFF2-40B4-BE49-F238E27FC236}">
                <a16:creationId xmlns:a16="http://schemas.microsoft.com/office/drawing/2014/main" id="{3A007614-D818-9246-82D4-AAC978F7210D}"/>
              </a:ext>
            </a:extLst>
          </p:cNvPr>
          <p:cNvSpPr/>
          <p:nvPr/>
        </p:nvSpPr>
        <p:spPr>
          <a:xfrm>
            <a:off x="676985" y="1428092"/>
            <a:ext cx="1669179" cy="3635398"/>
          </a:xfrm>
          <a:prstGeom prst="roundRect">
            <a:avLst>
              <a:gd name="adj" fmla="val 3595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2400"/>
          </a:p>
        </p:txBody>
      </p:sp>
      <p:sp>
        <p:nvSpPr>
          <p:cNvPr id="7" name="角丸四角形 6">
            <a:extLst>
              <a:ext uri="{FF2B5EF4-FFF2-40B4-BE49-F238E27FC236}">
                <a16:creationId xmlns:a16="http://schemas.microsoft.com/office/drawing/2014/main" id="{38E7B0AF-A36F-064C-BE17-0E8F7A4789AD}"/>
              </a:ext>
            </a:extLst>
          </p:cNvPr>
          <p:cNvSpPr/>
          <p:nvPr/>
        </p:nvSpPr>
        <p:spPr>
          <a:xfrm>
            <a:off x="1082031" y="4846645"/>
            <a:ext cx="859086" cy="408623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lIns="36000" tIns="0" rIns="36000" bIns="0" rtlCol="0" anchor="ctr">
            <a:spAutoFit/>
          </a:bodyPr>
          <a:lstStyle/>
          <a:p>
            <a:pPr algn="ctr"/>
            <a:r>
              <a:rPr kumimoji="1" lang="ja-JP" altLang="en-US" sz="2400" dirty="0"/>
              <a:t>対象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9F8DF0AC-2AD0-FD45-8F82-989A78140EB3}"/>
              </a:ext>
            </a:extLst>
          </p:cNvPr>
          <p:cNvSpPr txBox="1"/>
          <p:nvPr/>
        </p:nvSpPr>
        <p:spPr>
          <a:xfrm>
            <a:off x="1581087" y="2822637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介護</a:t>
            </a:r>
            <a:endParaRPr kumimoji="1" lang="ja-JP" altLang="en-US" sz="2400" dirty="0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E9BD5E40-58E4-2144-9885-0E1D4377CFA8}"/>
              </a:ext>
            </a:extLst>
          </p:cNvPr>
          <p:cNvSpPr txBox="1"/>
          <p:nvPr/>
        </p:nvSpPr>
        <p:spPr>
          <a:xfrm>
            <a:off x="1610800" y="1639839"/>
            <a:ext cx="8159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/>
              <a:t>工業作業</a:t>
            </a:r>
            <a:endParaRPr kumimoji="1" lang="ja-JP" altLang="en-US" sz="2400" dirty="0"/>
          </a:p>
        </p:txBody>
      </p:sp>
      <p:pic>
        <p:nvPicPr>
          <p:cNvPr id="15" name="図 14">
            <a:extLst>
              <a:ext uri="{FF2B5EF4-FFF2-40B4-BE49-F238E27FC236}">
                <a16:creationId xmlns:a16="http://schemas.microsoft.com/office/drawing/2014/main" id="{27F7BD32-508D-324C-BD25-B76FF0CEC74B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682064" y="1496672"/>
            <a:ext cx="1058248" cy="1058248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FFE20C22-0F5B-5241-A8F5-87F7E22A9573}"/>
              </a:ext>
            </a:extLst>
          </p:cNvPr>
          <p:cNvSpPr txBox="1"/>
          <p:nvPr/>
        </p:nvSpPr>
        <p:spPr>
          <a:xfrm>
            <a:off x="1179155" y="3661422"/>
            <a:ext cx="8385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/>
              <a:t>医療</a:t>
            </a:r>
            <a:endParaRPr kumimoji="1" lang="en-US" altLang="ja-JP" sz="2400" dirty="0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C81839D0-8C4A-7846-BD32-A8445333CDCF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</a:blip>
          <a:stretch>
            <a:fillRect/>
          </a:stretch>
        </p:blipFill>
        <p:spPr>
          <a:xfrm>
            <a:off x="1334105" y="3994571"/>
            <a:ext cx="952989" cy="773113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5C3DD039-796F-DE41-B2A1-002335C256BF}"/>
              </a:ext>
            </a:extLst>
          </p:cNvPr>
          <p:cNvPicPr>
            <a:picLocks noChangeAspect="1"/>
          </p:cNvPicPr>
          <p:nvPr/>
        </p:nvPicPr>
        <p:blipFill>
          <a:blip r:embed="rId5">
            <a:grayscl/>
          </a:blip>
          <a:stretch>
            <a:fillRect/>
          </a:stretch>
        </p:blipFill>
        <p:spPr>
          <a:xfrm>
            <a:off x="716916" y="3959926"/>
            <a:ext cx="611891" cy="805120"/>
          </a:xfrm>
          <a:prstGeom prst="rect">
            <a:avLst/>
          </a:prstGeom>
        </p:spPr>
      </p:pic>
      <p:pic>
        <p:nvPicPr>
          <p:cNvPr id="18" name="図 17">
            <a:extLst>
              <a:ext uri="{FF2B5EF4-FFF2-40B4-BE49-F238E27FC236}">
                <a16:creationId xmlns:a16="http://schemas.microsoft.com/office/drawing/2014/main" id="{B098EB8C-1A49-6F48-A756-D4A868F534ED}"/>
              </a:ext>
            </a:extLst>
          </p:cNvPr>
          <p:cNvPicPr>
            <a:picLocks noChangeAspect="1"/>
          </p:cNvPicPr>
          <p:nvPr/>
        </p:nvPicPr>
        <p:blipFill>
          <a:blip r:embed="rId6">
            <a:grayscl/>
          </a:blip>
          <a:stretch>
            <a:fillRect/>
          </a:stretch>
        </p:blipFill>
        <p:spPr>
          <a:xfrm>
            <a:off x="2525989" y="849727"/>
            <a:ext cx="710520" cy="838372"/>
          </a:xfrm>
          <a:prstGeom prst="rect">
            <a:avLst/>
          </a:prstGeom>
        </p:spPr>
      </p:pic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0C97C708-CA2B-FF47-B238-367189995B2B}"/>
              </a:ext>
            </a:extLst>
          </p:cNvPr>
          <p:cNvSpPr txBox="1"/>
          <p:nvPr/>
        </p:nvSpPr>
        <p:spPr>
          <a:xfrm>
            <a:off x="3165548" y="849727"/>
            <a:ext cx="1136850" cy="830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HMD</a:t>
            </a:r>
            <a:r>
              <a:rPr kumimoji="1" lang="ja-JP" altLang="en-US" sz="2400" dirty="0"/>
              <a:t>の</a:t>
            </a:r>
            <a:endParaRPr kumimoji="1" lang="en-US" altLang="ja-JP" sz="2400" dirty="0"/>
          </a:p>
          <a:p>
            <a:r>
              <a:rPr kumimoji="1" lang="ja-JP" altLang="en-US" sz="2400" dirty="0"/>
              <a:t>カメラ</a:t>
            </a:r>
          </a:p>
        </p:txBody>
      </p:sp>
      <p:cxnSp>
        <p:nvCxnSpPr>
          <p:cNvPr id="24" name="カギ線コネクタ 23">
            <a:extLst>
              <a:ext uri="{FF2B5EF4-FFF2-40B4-BE49-F238E27FC236}">
                <a16:creationId xmlns:a16="http://schemas.microsoft.com/office/drawing/2014/main" id="{0C804629-2700-7B43-842C-397D71108FCC}"/>
              </a:ext>
            </a:extLst>
          </p:cNvPr>
          <p:cNvCxnSpPr>
            <a:cxnSpLocks/>
            <a:stCxn id="6" idx="0"/>
          </p:cNvCxnSpPr>
          <p:nvPr/>
        </p:nvCxnSpPr>
        <p:spPr>
          <a:xfrm rot="5400000" flipH="1" flipV="1">
            <a:off x="1977984" y="813735"/>
            <a:ext cx="147948" cy="1080767"/>
          </a:xfrm>
          <a:prstGeom prst="bentConnector2">
            <a:avLst/>
          </a:prstGeom>
          <a:ln w="38100">
            <a:solidFill>
              <a:schemeClr val="tx1"/>
            </a:solidFill>
            <a:headEnd type="non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DD2B053E-86F0-A84B-B2C9-CD2BA1AFC7F7}"/>
              </a:ext>
            </a:extLst>
          </p:cNvPr>
          <p:cNvSpPr txBox="1"/>
          <p:nvPr/>
        </p:nvSpPr>
        <p:spPr>
          <a:xfrm>
            <a:off x="861706" y="847140"/>
            <a:ext cx="17572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(1)</a:t>
            </a:r>
            <a:r>
              <a:rPr kumimoji="1" lang="ja-JP" altLang="en-US" sz="2400" dirty="0"/>
              <a:t>映像取得</a:t>
            </a:r>
            <a:endParaRPr kumimoji="1" lang="en-US" altLang="ja-JP" sz="2400" dirty="0"/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F683D7E6-A54A-BD44-9101-708C9E7D6E86}"/>
              </a:ext>
            </a:extLst>
          </p:cNvPr>
          <p:cNvSpPr txBox="1"/>
          <p:nvPr/>
        </p:nvSpPr>
        <p:spPr>
          <a:xfrm>
            <a:off x="6685625" y="849727"/>
            <a:ext cx="14631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dirty="0"/>
              <a:t>HMD</a:t>
            </a:r>
            <a:r>
              <a:rPr kumimoji="1" lang="ja-JP" altLang="en-US" sz="2400" dirty="0"/>
              <a:t>装着</a:t>
            </a:r>
            <a:endParaRPr kumimoji="1" lang="en-US" altLang="ja-JP" sz="2400" dirty="0"/>
          </a:p>
          <a:p>
            <a:r>
              <a:rPr kumimoji="1" lang="ja-JP" altLang="en-US" sz="2400" dirty="0"/>
              <a:t>作業者</a:t>
            </a:r>
          </a:p>
        </p:txBody>
      </p:sp>
      <p:pic>
        <p:nvPicPr>
          <p:cNvPr id="31" name="図 30">
            <a:extLst>
              <a:ext uri="{FF2B5EF4-FFF2-40B4-BE49-F238E27FC236}">
                <a16:creationId xmlns:a16="http://schemas.microsoft.com/office/drawing/2014/main" id="{7739EEF7-698D-6041-AC6B-9E2C367E8908}"/>
              </a:ext>
            </a:extLst>
          </p:cNvPr>
          <p:cNvPicPr>
            <a:picLocks noChangeAspect="1"/>
          </p:cNvPicPr>
          <p:nvPr/>
        </p:nvPicPr>
        <p:blipFill>
          <a:blip r:embed="rId7">
            <a:grayscl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4436" b="96578" l="9398" r="89850">
                        <a14:foregroundMark x1="20113" y1="22307" x2="20113" y2="22307"/>
                        <a14:foregroundMark x1="21617" y1="19772" x2="21617" y2="19772"/>
                        <a14:foregroundMark x1="37406" y1="91255" x2="37406" y2="91255"/>
                        <a14:foregroundMark x1="38346" y1="96578" x2="38346" y2="96578"/>
                        <a14:foregroundMark x1="32707" y1="16984" x2="32707" y2="16984"/>
                        <a14:foregroundMark x1="41917" y1="13561" x2="41917" y2="13561"/>
                        <a14:foregroundMark x1="48496" y1="15082" x2="48496" y2="15082"/>
                        <a14:foregroundMark x1="48496" y1="15082" x2="48496" y2="15082"/>
                        <a14:foregroundMark x1="56955" y1="17997" x2="56955" y2="17997"/>
                        <a14:foregroundMark x1="43797" y1="11660" x2="43797" y2="11660"/>
                        <a14:foregroundMark x1="45301" y1="11660" x2="45301" y2="11660"/>
                        <a14:foregroundMark x1="53571" y1="17997" x2="53571" y2="17997"/>
                        <a14:foregroundMark x1="40602" y1="29531" x2="40602" y2="29531"/>
                        <a14:foregroundMark x1="36466" y1="32700" x2="36466" y2="32700"/>
                        <a14:foregroundMark x1="33647" y1="34854" x2="33647" y2="34854"/>
                        <a14:foregroundMark x1="32143" y1="41191" x2="32143" y2="41191"/>
                        <a14:foregroundMark x1="28008" y1="39924" x2="28008" y2="39924"/>
                        <a14:foregroundMark x1="21992" y1="42712" x2="21992" y2="42712"/>
                        <a14:foregroundMark x1="28571" y1="39924" x2="28571" y2="39924"/>
                        <a14:foregroundMark x1="62030" y1="37009" x2="62030" y2="37009"/>
                        <a14:foregroundMark x1="68045" y1="38276" x2="68045" y2="38276"/>
                        <a14:foregroundMark x1="76316" y1="34601" x2="76316" y2="34601"/>
                        <a14:foregroundMark x1="75940" y1="31686" x2="75940" y2="31686"/>
                        <a14:foregroundMark x1="78195" y1="28264" x2="78195" y2="28264"/>
                        <a14:foregroundMark x1="78195" y1="19518" x2="78195" y2="19518"/>
                        <a14:foregroundMark x1="69925" y1="16096" x2="69925" y2="16096"/>
                        <a14:foregroundMark x1="57331" y1="13181" x2="57331" y2="13181"/>
                        <a14:foregroundMark x1="20677" y1="44867" x2="20677" y2="44867"/>
                        <a14:foregroundMark x1="20677" y1="48035" x2="20677" y2="48035"/>
                        <a14:foregroundMark x1="16917" y1="19772" x2="16917" y2="19772"/>
                        <a14:foregroundMark x1="41917" y1="5450" x2="41917" y2="5450"/>
                        <a14:foregroundMark x1="46241" y1="5703" x2="44737" y2="5450"/>
                        <a14:foregroundMark x1="44361" y1="4436" x2="44361" y2="4436"/>
                        <a14:backgroundMark x1="2068" y1="62484" x2="2068" y2="62484"/>
                        <a14:backgroundMark x1="6579" y1="64005" x2="9962" y2="64385"/>
                        <a14:backgroundMark x1="15414" y1="64005" x2="14098" y2="54246"/>
                        <a14:backgroundMark x1="13722" y1="60583" x2="23872" y2="65019"/>
                        <a14:backgroundMark x1="23872" y1="64639" x2="3947" y2="891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16408" y="849727"/>
            <a:ext cx="710520" cy="901333"/>
          </a:xfrm>
          <a:prstGeom prst="rect">
            <a:avLst/>
          </a:prstGeom>
        </p:spPr>
      </p:pic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10690DAC-E20D-2143-A9B5-C58F29F17C8D}"/>
              </a:ext>
            </a:extLst>
          </p:cNvPr>
          <p:cNvSpPr txBox="1"/>
          <p:nvPr/>
        </p:nvSpPr>
        <p:spPr>
          <a:xfrm>
            <a:off x="4678225" y="823321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映像</a:t>
            </a:r>
            <a:endParaRPr kumimoji="1" lang="en-US" altLang="ja-JP" sz="2400" dirty="0"/>
          </a:p>
        </p:txBody>
      </p:sp>
      <p:pic>
        <p:nvPicPr>
          <p:cNvPr id="38" name="図 37">
            <a:extLst>
              <a:ext uri="{FF2B5EF4-FFF2-40B4-BE49-F238E27FC236}">
                <a16:creationId xmlns:a16="http://schemas.microsoft.com/office/drawing/2014/main" id="{8C0CD791-9FBF-B049-B3E5-582DC2DFE9B1}"/>
              </a:ext>
            </a:extLst>
          </p:cNvPr>
          <p:cNvPicPr>
            <a:picLocks noChangeAspect="1"/>
          </p:cNvPicPr>
          <p:nvPr/>
        </p:nvPicPr>
        <p:blipFill>
          <a:blip r:embed="rId9">
            <a:grayscl/>
          </a:blip>
          <a:stretch>
            <a:fillRect/>
          </a:stretch>
        </p:blipFill>
        <p:spPr>
          <a:xfrm>
            <a:off x="4283402" y="3326616"/>
            <a:ext cx="1145806" cy="999716"/>
          </a:xfrm>
          <a:prstGeom prst="rect">
            <a:avLst/>
          </a:prstGeom>
        </p:spPr>
      </p:pic>
      <p:pic>
        <p:nvPicPr>
          <p:cNvPr id="39" name="図 38">
            <a:extLst>
              <a:ext uri="{FF2B5EF4-FFF2-40B4-BE49-F238E27FC236}">
                <a16:creationId xmlns:a16="http://schemas.microsoft.com/office/drawing/2014/main" id="{E7910CB4-0F24-AA48-8C8F-F76142779AD4}"/>
              </a:ext>
            </a:extLst>
          </p:cNvPr>
          <p:cNvPicPr>
            <a:picLocks noChangeAspect="1"/>
          </p:cNvPicPr>
          <p:nvPr/>
        </p:nvPicPr>
        <p:blipFill>
          <a:blip r:embed="rId10">
            <a:grayscl/>
          </a:blip>
          <a:stretch>
            <a:fillRect/>
          </a:stretch>
        </p:blipFill>
        <p:spPr>
          <a:xfrm>
            <a:off x="4959782" y="3867535"/>
            <a:ext cx="989903" cy="989903"/>
          </a:xfrm>
          <a:prstGeom prst="rect">
            <a:avLst/>
          </a:prstGeom>
        </p:spPr>
      </p:pic>
      <p:sp>
        <p:nvSpPr>
          <p:cNvPr id="40" name="角丸四角形 39">
            <a:extLst>
              <a:ext uri="{FF2B5EF4-FFF2-40B4-BE49-F238E27FC236}">
                <a16:creationId xmlns:a16="http://schemas.microsoft.com/office/drawing/2014/main" id="{E0CCE544-5CA8-9A41-A689-FFE3EE850963}"/>
              </a:ext>
            </a:extLst>
          </p:cNvPr>
          <p:cNvSpPr/>
          <p:nvPr/>
        </p:nvSpPr>
        <p:spPr>
          <a:xfrm>
            <a:off x="6343557" y="2738662"/>
            <a:ext cx="1927719" cy="91940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kumimoji="1" lang="ja-JP" altLang="en-US" sz="2400"/>
              <a:t>テーマ②④</a:t>
            </a:r>
            <a:endParaRPr kumimoji="1" lang="en-US" altLang="ja-JP" sz="2400" dirty="0"/>
          </a:p>
          <a:p>
            <a:pPr algn="ctr"/>
            <a:r>
              <a:rPr kumimoji="1" lang="ja-JP" altLang="en-US" sz="2400"/>
              <a:t>異常対処</a:t>
            </a:r>
            <a:endParaRPr kumimoji="1" lang="ja-JP" altLang="en-US" sz="2400" dirty="0"/>
          </a:p>
        </p:txBody>
      </p:sp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43CF10B1-8485-D74D-83C5-C632772C2CF4}"/>
              </a:ext>
            </a:extLst>
          </p:cNvPr>
          <p:cNvSpPr txBox="1"/>
          <p:nvPr/>
        </p:nvSpPr>
        <p:spPr>
          <a:xfrm>
            <a:off x="2550065" y="4755666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解析結果</a:t>
            </a:r>
          </a:p>
        </p:txBody>
      </p:sp>
      <p:sp>
        <p:nvSpPr>
          <p:cNvPr id="42" name="角丸四角形 41">
            <a:extLst>
              <a:ext uri="{FF2B5EF4-FFF2-40B4-BE49-F238E27FC236}">
                <a16:creationId xmlns:a16="http://schemas.microsoft.com/office/drawing/2014/main" id="{1311734E-A29A-DB4E-8404-F0E86B0C011B}"/>
              </a:ext>
            </a:extLst>
          </p:cNvPr>
          <p:cNvSpPr/>
          <p:nvPr/>
        </p:nvSpPr>
        <p:spPr>
          <a:xfrm>
            <a:off x="2512329" y="2738662"/>
            <a:ext cx="1599572" cy="1328023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kumimoji="1" lang="ja-JP" altLang="en-US" sz="2400"/>
              <a:t>テーマ</a:t>
            </a:r>
            <a:r>
              <a:rPr kumimoji="1" lang="en-US" altLang="ja-JP" sz="2400" dirty="0"/>
              <a:t>① </a:t>
            </a:r>
          </a:p>
          <a:p>
            <a:pPr algn="ctr"/>
            <a:r>
              <a:rPr kumimoji="1" lang="en-US" altLang="ja-JP" sz="2400" dirty="0"/>
              <a:t>AI</a:t>
            </a:r>
            <a:r>
              <a:rPr kumimoji="1" lang="ja-JP" altLang="en-US" sz="2400" dirty="0"/>
              <a:t>による</a:t>
            </a:r>
            <a:endParaRPr kumimoji="1" lang="en-US" altLang="ja-JP" sz="2400" dirty="0"/>
          </a:p>
          <a:p>
            <a:pPr algn="ctr"/>
            <a:r>
              <a:rPr kumimoji="1" lang="ja-JP" altLang="en-US" sz="2400" dirty="0"/>
              <a:t>危険同定</a:t>
            </a:r>
            <a:endParaRPr kumimoji="1" lang="en-US" altLang="ja-JP" sz="2400" dirty="0"/>
          </a:p>
        </p:txBody>
      </p: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AE45F594-86E5-B148-95C1-B29FD7FEE583}"/>
              </a:ext>
            </a:extLst>
          </p:cNvPr>
          <p:cNvSpPr txBox="1"/>
          <p:nvPr/>
        </p:nvSpPr>
        <p:spPr>
          <a:xfrm>
            <a:off x="2881249" y="1768385"/>
            <a:ext cx="19247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dirty="0"/>
              <a:t>(2)</a:t>
            </a:r>
            <a:r>
              <a:rPr kumimoji="1" lang="ja-JP" altLang="en-US" sz="2400" dirty="0"/>
              <a:t>映像送信</a:t>
            </a:r>
            <a:endParaRPr kumimoji="1" lang="en-US" altLang="ja-JP" sz="2400" dirty="0"/>
          </a:p>
        </p:txBody>
      </p:sp>
      <p:sp>
        <p:nvSpPr>
          <p:cNvPr id="46" name="テキスト ボックス 45">
            <a:extLst>
              <a:ext uri="{FF2B5EF4-FFF2-40B4-BE49-F238E27FC236}">
                <a16:creationId xmlns:a16="http://schemas.microsoft.com/office/drawing/2014/main" id="{D941BA32-A423-8C42-AA5E-AAD68BE53004}"/>
              </a:ext>
            </a:extLst>
          </p:cNvPr>
          <p:cNvSpPr txBox="1"/>
          <p:nvPr/>
        </p:nvSpPr>
        <p:spPr>
          <a:xfrm>
            <a:off x="4028619" y="2757104"/>
            <a:ext cx="23727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(3)</a:t>
            </a:r>
            <a:r>
              <a:rPr kumimoji="1" lang="ja-JP" altLang="en-US" sz="2400"/>
              <a:t>検出した危険</a:t>
            </a:r>
            <a:endParaRPr kumimoji="1" lang="ja-JP" altLang="en-US" sz="2400" dirty="0"/>
          </a:p>
        </p:txBody>
      </p:sp>
      <p:sp>
        <p:nvSpPr>
          <p:cNvPr id="48" name="テキスト ボックス 47">
            <a:extLst>
              <a:ext uri="{FF2B5EF4-FFF2-40B4-BE49-F238E27FC236}">
                <a16:creationId xmlns:a16="http://schemas.microsoft.com/office/drawing/2014/main" id="{FBB4C20C-3386-1C42-A373-C8DD04E21333}"/>
              </a:ext>
            </a:extLst>
          </p:cNvPr>
          <p:cNvSpPr txBox="1"/>
          <p:nvPr/>
        </p:nvSpPr>
        <p:spPr>
          <a:xfrm>
            <a:off x="6551204" y="4754154"/>
            <a:ext cx="1484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解析結果</a:t>
            </a:r>
            <a:r>
              <a:rPr kumimoji="1" lang="en-US" altLang="ja-JP" sz="2400" dirty="0"/>
              <a:t> </a:t>
            </a:r>
          </a:p>
        </p:txBody>
      </p:sp>
      <p:cxnSp>
        <p:nvCxnSpPr>
          <p:cNvPr id="56" name="直線矢印コネクタ 55"/>
          <p:cNvCxnSpPr/>
          <p:nvPr/>
        </p:nvCxnSpPr>
        <p:spPr>
          <a:xfrm>
            <a:off x="4322565" y="1283583"/>
            <a:ext cx="1714456" cy="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sysDash"/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直線矢印コネクタ 58"/>
          <p:cNvCxnSpPr/>
          <p:nvPr/>
        </p:nvCxnSpPr>
        <p:spPr>
          <a:xfrm flipH="1" flipV="1">
            <a:off x="6471668" y="1746365"/>
            <a:ext cx="11957" cy="1083905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0" name="直線矢印コネクタ 79"/>
          <p:cNvCxnSpPr/>
          <p:nvPr/>
        </p:nvCxnSpPr>
        <p:spPr>
          <a:xfrm flipH="1">
            <a:off x="2921417" y="1742861"/>
            <a:ext cx="865" cy="995799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カギ線コネクタ 85">
            <a:extLst>
              <a:ext uri="{FF2B5EF4-FFF2-40B4-BE49-F238E27FC236}">
                <a16:creationId xmlns:a16="http://schemas.microsoft.com/office/drawing/2014/main" id="{0C804629-2700-7B43-842C-397D71108FCC}"/>
              </a:ext>
            </a:extLst>
          </p:cNvPr>
          <p:cNvCxnSpPr>
            <a:cxnSpLocks/>
          </p:cNvCxnSpPr>
          <p:nvPr/>
        </p:nvCxnSpPr>
        <p:spPr>
          <a:xfrm rot="16200000" flipH="1">
            <a:off x="3542502" y="3824867"/>
            <a:ext cx="488746" cy="903801"/>
          </a:xfrm>
          <a:prstGeom prst="bentConnector2">
            <a:avLst/>
          </a:prstGeom>
          <a:ln w="38100">
            <a:solidFill>
              <a:schemeClr val="tx1"/>
            </a:solidFill>
            <a:prstDash val="sysDot"/>
            <a:headEnd type="non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テキスト ボックス 91">
            <a:extLst>
              <a:ext uri="{FF2B5EF4-FFF2-40B4-BE49-F238E27FC236}">
                <a16:creationId xmlns:a16="http://schemas.microsoft.com/office/drawing/2014/main" id="{43CF10B1-8485-D74D-83C5-C632772C2CF4}"/>
              </a:ext>
            </a:extLst>
          </p:cNvPr>
          <p:cNvSpPr txBox="1"/>
          <p:nvPr/>
        </p:nvSpPr>
        <p:spPr>
          <a:xfrm>
            <a:off x="3321403" y="4082635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映像</a:t>
            </a:r>
            <a:endParaRPr kumimoji="1" lang="en-US" altLang="ja-JP" sz="2400" dirty="0"/>
          </a:p>
        </p:txBody>
      </p:sp>
      <p:cxnSp>
        <p:nvCxnSpPr>
          <p:cNvPr id="93" name="直線矢印コネクタ 92"/>
          <p:cNvCxnSpPr>
            <a:cxnSpLocks/>
          </p:cNvCxnSpPr>
          <p:nvPr/>
        </p:nvCxnSpPr>
        <p:spPr>
          <a:xfrm>
            <a:off x="4021967" y="3257355"/>
            <a:ext cx="229439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9" name="カギ線コネクタ 98">
            <a:extLst>
              <a:ext uri="{FF2B5EF4-FFF2-40B4-BE49-F238E27FC236}">
                <a16:creationId xmlns:a16="http://schemas.microsoft.com/office/drawing/2014/main" id="{0C804629-2700-7B43-842C-397D71108FCC}"/>
              </a:ext>
            </a:extLst>
          </p:cNvPr>
          <p:cNvCxnSpPr>
            <a:cxnSpLocks/>
          </p:cNvCxnSpPr>
          <p:nvPr/>
        </p:nvCxnSpPr>
        <p:spPr>
          <a:xfrm rot="10800000">
            <a:off x="3127618" y="4066687"/>
            <a:ext cx="1063892" cy="664474"/>
          </a:xfrm>
          <a:prstGeom prst="bentConnector3">
            <a:avLst>
              <a:gd name="adj1" fmla="val 99420"/>
            </a:avLst>
          </a:prstGeom>
          <a:ln w="38100">
            <a:solidFill>
              <a:schemeClr val="tx1"/>
            </a:solidFill>
            <a:prstDash val="sysDot"/>
            <a:headEnd type="non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カギ線コネクタ 120">
            <a:extLst>
              <a:ext uri="{FF2B5EF4-FFF2-40B4-BE49-F238E27FC236}">
                <a16:creationId xmlns:a16="http://schemas.microsoft.com/office/drawing/2014/main" id="{0C804629-2700-7B43-842C-397D71108FCC}"/>
              </a:ext>
            </a:extLst>
          </p:cNvPr>
          <p:cNvCxnSpPr>
            <a:cxnSpLocks/>
          </p:cNvCxnSpPr>
          <p:nvPr/>
        </p:nvCxnSpPr>
        <p:spPr>
          <a:xfrm rot="10800000" flipV="1">
            <a:off x="5923929" y="3658281"/>
            <a:ext cx="1304797" cy="864124"/>
          </a:xfrm>
          <a:prstGeom prst="bentConnector3">
            <a:avLst>
              <a:gd name="adj1" fmla="val -2560"/>
            </a:avLst>
          </a:prstGeom>
          <a:ln w="38100">
            <a:solidFill>
              <a:schemeClr val="tx1"/>
            </a:solidFill>
            <a:prstDash val="sysDot"/>
            <a:headEnd type="non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カギ線コネクタ 121">
            <a:extLst>
              <a:ext uri="{FF2B5EF4-FFF2-40B4-BE49-F238E27FC236}">
                <a16:creationId xmlns:a16="http://schemas.microsoft.com/office/drawing/2014/main" id="{0C804629-2700-7B43-842C-397D71108FCC}"/>
              </a:ext>
            </a:extLst>
          </p:cNvPr>
          <p:cNvCxnSpPr>
            <a:cxnSpLocks/>
          </p:cNvCxnSpPr>
          <p:nvPr/>
        </p:nvCxnSpPr>
        <p:spPr>
          <a:xfrm flipV="1">
            <a:off x="5961228" y="3672960"/>
            <a:ext cx="1517375" cy="1082706"/>
          </a:xfrm>
          <a:prstGeom prst="bentConnector3">
            <a:avLst>
              <a:gd name="adj1" fmla="val 99716"/>
            </a:avLst>
          </a:prstGeom>
          <a:ln w="38100">
            <a:solidFill>
              <a:schemeClr val="tx1"/>
            </a:solidFill>
            <a:prstDash val="sysDot"/>
            <a:headEnd type="non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テキスト ボックス 129">
            <a:extLst>
              <a:ext uri="{FF2B5EF4-FFF2-40B4-BE49-F238E27FC236}">
                <a16:creationId xmlns:a16="http://schemas.microsoft.com/office/drawing/2014/main" id="{FBB4C20C-3386-1C42-A373-C8DD04E21333}"/>
              </a:ext>
            </a:extLst>
          </p:cNvPr>
          <p:cNvSpPr txBox="1"/>
          <p:nvPr/>
        </p:nvSpPr>
        <p:spPr>
          <a:xfrm>
            <a:off x="5868441" y="4046534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検出情報</a:t>
            </a:r>
            <a:endParaRPr kumimoji="1" lang="en-US" altLang="ja-JP" sz="2400" dirty="0"/>
          </a:p>
        </p:txBody>
      </p:sp>
      <p:sp>
        <p:nvSpPr>
          <p:cNvPr id="138" name="テキスト ボックス 137">
            <a:extLst>
              <a:ext uri="{FF2B5EF4-FFF2-40B4-BE49-F238E27FC236}">
                <a16:creationId xmlns:a16="http://schemas.microsoft.com/office/drawing/2014/main" id="{0193567D-C46F-B944-9A9A-EEDB77B7C11B}"/>
              </a:ext>
            </a:extLst>
          </p:cNvPr>
          <p:cNvSpPr txBox="1"/>
          <p:nvPr/>
        </p:nvSpPr>
        <p:spPr>
          <a:xfrm>
            <a:off x="6492889" y="1677653"/>
            <a:ext cx="1791818" cy="738664"/>
          </a:xfrm>
          <a:prstGeom prst="rect">
            <a:avLst/>
          </a:prstGeom>
          <a:noFill/>
        </p:spPr>
        <p:txBody>
          <a:bodyPr wrap="square" tIns="0" rIns="36000" bIns="0" rtlCol="0">
            <a:normAutofit/>
          </a:bodyPr>
          <a:lstStyle/>
          <a:p>
            <a:r>
              <a:rPr kumimoji="1" lang="en-US" altLang="ja-JP" sz="2400" dirty="0"/>
              <a:t>(4)</a:t>
            </a:r>
            <a:r>
              <a:rPr kumimoji="1" lang="ja-JP" altLang="en-US" sz="2400" dirty="0"/>
              <a:t>作業指示</a:t>
            </a:r>
            <a:r>
              <a:rPr kumimoji="1" lang="en-US" altLang="ja-JP" sz="2400" dirty="0"/>
              <a:t>, </a:t>
            </a:r>
            <a:r>
              <a:rPr kumimoji="1" lang="ja-JP" altLang="en-US" sz="2400" dirty="0"/>
              <a:t>注意喚起</a:t>
            </a:r>
            <a:endParaRPr kumimoji="1" lang="en-US" altLang="ja-JP" sz="2400" dirty="0"/>
          </a:p>
        </p:txBody>
      </p:sp>
      <p:sp>
        <p:nvSpPr>
          <p:cNvPr id="44" name="テキスト ボックス 43">
            <a:extLst>
              <a:ext uri="{FF2B5EF4-FFF2-40B4-BE49-F238E27FC236}">
                <a16:creationId xmlns:a16="http://schemas.microsoft.com/office/drawing/2014/main" id="{F6BA51E5-8E2B-764E-86F5-B2B26CB1D288}"/>
              </a:ext>
            </a:extLst>
          </p:cNvPr>
          <p:cNvSpPr txBox="1"/>
          <p:nvPr/>
        </p:nvSpPr>
        <p:spPr>
          <a:xfrm>
            <a:off x="4107845" y="4788311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コンピュータ</a:t>
            </a:r>
            <a:endParaRPr kumimoji="1" lang="en-US" altLang="ja-JP" sz="2400" dirty="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B9B5055D-9883-5346-859D-A0C92FC2AB3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769459">
            <a:off x="4629494" y="1911647"/>
            <a:ext cx="582137" cy="353676"/>
          </a:xfrm>
          <a:prstGeom prst="rect">
            <a:avLst/>
          </a:prstGeom>
        </p:spPr>
      </p:pic>
      <p:pic>
        <p:nvPicPr>
          <p:cNvPr id="43" name="図 42">
            <a:extLst>
              <a:ext uri="{FF2B5EF4-FFF2-40B4-BE49-F238E27FC236}">
                <a16:creationId xmlns:a16="http://schemas.microsoft.com/office/drawing/2014/main" id="{791A2931-FBCC-E645-A4A1-FA9E35DA389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13365196">
            <a:off x="5440913" y="1468557"/>
            <a:ext cx="582137" cy="353676"/>
          </a:xfrm>
          <a:prstGeom prst="rect">
            <a:avLst/>
          </a:prstGeom>
        </p:spPr>
      </p:pic>
      <p:sp>
        <p:nvSpPr>
          <p:cNvPr id="49" name="角丸四角形 48">
            <a:extLst>
              <a:ext uri="{FF2B5EF4-FFF2-40B4-BE49-F238E27FC236}">
                <a16:creationId xmlns:a16="http://schemas.microsoft.com/office/drawing/2014/main" id="{C3F7BC0A-8DE1-DD45-929E-BF156A026970}"/>
              </a:ext>
            </a:extLst>
          </p:cNvPr>
          <p:cNvSpPr/>
          <p:nvPr/>
        </p:nvSpPr>
        <p:spPr>
          <a:xfrm>
            <a:off x="3294814" y="2255574"/>
            <a:ext cx="2870185" cy="408623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lIns="36000" tIns="0" rIns="36000" bIns="0" rtlCol="0" anchor="ctr">
            <a:spAutoFit/>
          </a:bodyPr>
          <a:lstStyle/>
          <a:p>
            <a:pPr algn="ctr"/>
            <a:r>
              <a:rPr kumimoji="1" lang="ja-JP" altLang="en-US" sz="2400"/>
              <a:t>作業管理システム③</a:t>
            </a:r>
            <a:endParaRPr kumimoji="1" lang="ja-JP" altLang="en-US" sz="2400" dirty="0"/>
          </a:p>
        </p:txBody>
      </p:sp>
      <p:pic>
        <p:nvPicPr>
          <p:cNvPr id="1026" name="Picture 2" descr="介護のイラスト「車椅子のおじいさん」 | かわいいフリー素材集 いらすとや">
            <a:extLst>
              <a:ext uri="{FF2B5EF4-FFF2-40B4-BE49-F238E27FC236}">
                <a16:creationId xmlns:a16="http://schemas.microsoft.com/office/drawing/2014/main" id="{7F4EC927-CE20-8843-9F28-D1EAFC80AB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521" y="2511126"/>
            <a:ext cx="873565" cy="1014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4565687"/>
      </p:ext>
    </p:extLst>
  </p:cSld>
  <p:clrMapOvr>
    <a:masterClrMapping/>
  </p:clrMapOvr>
</p:sld>
</file>

<file path=ppt/theme/theme1.xml><?xml version="1.0" encoding="utf-8"?>
<a:theme xmlns:a="http://schemas.openxmlformats.org/drawingml/2006/main" name="ホワイト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2" Type="http://schemas.microsoft.com/office/2011/relationships/webextension" Target="webextension2.xml"/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  <wetp:taskpane dockstate="right" visibility="0" width="350" row="0">
    <wetp:webextensionref xmlns:r="http://schemas.openxmlformats.org/officeDocument/2006/relationships" r:id="rId2"/>
  </wetp:taskpane>
</wetp:taskpanes>
</file>

<file path=ppt/webextensions/webextension1.xml><?xml version="1.0" encoding="utf-8"?>
<we:webextension xmlns:we="http://schemas.microsoft.com/office/webextensions/webextension/2010/11" id="{865CB385-5F86-CA49-AAB6-33B370BD7074}">
  <we:reference id="wa104380602" version="2.1.3.0" store="ja-JP" storeType="OMEX"/>
  <we:alternateReferences>
    <we:reference id="wa104380602" version="2.1.3.0" store="WA104380602" storeType="OMEX"/>
  </we:alternateReferences>
  <we:properties/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08B1F370-AA7A-4842-9247-741591DE408A}">
  <we:reference id="wa104380169" version="1.1.2.0" store="ja-JP" storeType="OMEX"/>
  <we:alternateReferences>
    <we:reference id="wa104380169" version="1.1.2.0" store="WA104380169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2325</TotalTime>
  <Words>125</Words>
  <Application>Microsoft Macintosh PowerPoint</Application>
  <PresentationFormat>画面に合わせる (4:3)</PresentationFormat>
  <Paragraphs>49</Paragraphs>
  <Slides>2</Slides>
  <Notes>2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</vt:i4>
      </vt:variant>
    </vt:vector>
  </HeadingPairs>
  <TitlesOfParts>
    <vt:vector size="7" baseType="lpstr">
      <vt:lpstr>游ゴシック</vt:lpstr>
      <vt:lpstr>Arial</vt:lpstr>
      <vt:lpstr>Calibri</vt:lpstr>
      <vt:lpstr>Calibri Light</vt:lpstr>
      <vt:lpstr>ホワイト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Hirotsugu Minowa</dc:creator>
  <cp:lastModifiedBy>Minowa Hirotsugu</cp:lastModifiedBy>
  <cp:revision>102</cp:revision>
  <cp:lastPrinted>2019-10-06T14:06:15Z</cp:lastPrinted>
  <dcterms:created xsi:type="dcterms:W3CDTF">2017-10-15T02:54:08Z</dcterms:created>
  <dcterms:modified xsi:type="dcterms:W3CDTF">2020-10-27T14:58:27Z</dcterms:modified>
</cp:coreProperties>
</file>